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2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1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 Dam Oil Spill Plan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Bob Cordie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Biologist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dirty="0" err="1" smtClean="0"/>
              <a:t>Dalles</a:t>
            </a:r>
            <a:r>
              <a:rPr lang="en-US" sz="1400" dirty="0" smtClean="0"/>
              <a:t> Dam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May 2016 FPOM meeting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Prevention, Control and Countermeasure Plan (SPCC)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935436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urpose; ‘to </a:t>
            </a:r>
            <a:r>
              <a:rPr lang="en-US" dirty="0"/>
              <a:t>describe measures implemented by the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Dalles</a:t>
            </a:r>
            <a:r>
              <a:rPr lang="en-US" dirty="0"/>
              <a:t> Dam to prevent oil discharges from occurring, and in the event of a discharge, prepare the facility to respond in a safe, effective, and timely </a:t>
            </a:r>
            <a:r>
              <a:rPr lang="en-US" dirty="0" smtClean="0"/>
              <a:t>manner’.</a:t>
            </a:r>
          </a:p>
          <a:p>
            <a:r>
              <a:rPr lang="en-US" dirty="0"/>
              <a:t>C</a:t>
            </a:r>
            <a:r>
              <a:rPr lang="en-US" dirty="0" smtClean="0"/>
              <a:t>overs; Oil storage, discharge potential, prevention measures, countermeasure response, equipment location, waste disposal, volumes, transfer requirements, training...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1771650"/>
            <a:ext cx="2155371" cy="37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1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Oil </a:t>
            </a:r>
            <a:r>
              <a:rPr lang="en-US" b="1" dirty="0"/>
              <a:t>A</a:t>
            </a:r>
            <a:r>
              <a:rPr lang="en-US" b="1" dirty="0" smtClean="0"/>
              <a:t>ccountability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Includes;</a:t>
            </a:r>
          </a:p>
          <a:p>
            <a:r>
              <a:rPr lang="en-US" dirty="0" smtClean="0"/>
              <a:t>Standing procedures</a:t>
            </a:r>
          </a:p>
          <a:p>
            <a:r>
              <a:rPr lang="en-US" dirty="0" smtClean="0"/>
              <a:t>Oil/grease tracking and inventory</a:t>
            </a:r>
          </a:p>
          <a:p>
            <a:r>
              <a:rPr lang="en-US" dirty="0" smtClean="0"/>
              <a:t>Valve locations</a:t>
            </a:r>
          </a:p>
          <a:p>
            <a:r>
              <a:rPr lang="en-US" dirty="0" smtClean="0"/>
              <a:t>Oil applications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Oil transfer</a:t>
            </a:r>
          </a:p>
          <a:p>
            <a:r>
              <a:rPr lang="en-US" dirty="0" smtClean="0"/>
              <a:t>Equipment </a:t>
            </a:r>
            <a:r>
              <a:rPr lang="en-US" dirty="0"/>
              <a:t>i</a:t>
            </a:r>
            <a:r>
              <a:rPr lang="en-US" dirty="0" smtClean="0"/>
              <a:t>nspection program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Fisheries  involvement </a:t>
            </a:r>
            <a:r>
              <a:rPr lang="en-US" smtClean="0"/>
              <a:t>on monthly </a:t>
            </a:r>
            <a:r>
              <a:rPr lang="en-US" dirty="0" smtClean="0"/>
              <a:t>inspections of spillway, sluiceway and </a:t>
            </a:r>
            <a:r>
              <a:rPr lang="en-US" dirty="0" err="1" smtClean="0"/>
              <a:t>fishway</a:t>
            </a:r>
            <a:r>
              <a:rPr lang="en-US" dirty="0" smtClean="0"/>
              <a:t> equipment for any leakage.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7" y="1219200"/>
            <a:ext cx="2427515" cy="338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Spill Response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from several on site COE sections to respond to oil spill in river.</a:t>
            </a:r>
          </a:p>
          <a:p>
            <a:r>
              <a:rPr lang="en-US" dirty="0" smtClean="0"/>
              <a:t>Planning and drills for deploying containment and deflection booms in river.</a:t>
            </a:r>
          </a:p>
          <a:p>
            <a:r>
              <a:rPr lang="en-US" dirty="0" smtClean="0"/>
              <a:t>Countermeasures for both internal and external spills.</a:t>
            </a:r>
          </a:p>
          <a:p>
            <a:r>
              <a:rPr lang="en-US" dirty="0" smtClean="0"/>
              <a:t>Apply WA Department of Ecology Geographic Response Plan (GRP) and work in conjunction with state and federal agencies.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2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Fishladder</a:t>
            </a:r>
            <a:r>
              <a:rPr lang="en-US" b="1" dirty="0" smtClean="0"/>
              <a:t> Exit Permanent Boom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r>
              <a:rPr lang="en-US" dirty="0" smtClean="0"/>
              <a:t>24/7 protection from upriver oil spill</a:t>
            </a:r>
          </a:p>
          <a:p>
            <a:r>
              <a:rPr lang="en-US" dirty="0" smtClean="0"/>
              <a:t>Purchased east </a:t>
            </a:r>
            <a:r>
              <a:rPr lang="en-US" dirty="0" err="1" smtClean="0"/>
              <a:t>fishway</a:t>
            </a:r>
            <a:r>
              <a:rPr lang="en-US" dirty="0" smtClean="0"/>
              <a:t> exit boom. Awaiting funding and opportunity after EFL AWS</a:t>
            </a:r>
          </a:p>
          <a:p>
            <a:r>
              <a:rPr lang="en-US" dirty="0" smtClean="0"/>
              <a:t>Boom plan previously coordinated with FPOM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38600"/>
            <a:ext cx="58673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Oil Spill Potential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7153"/>
            <a:ext cx="8686800" cy="51475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934200" y="1981200"/>
            <a:ext cx="13716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East </a:t>
            </a:r>
            <a:r>
              <a:rPr lang="en-US" sz="900" dirty="0" err="1" smtClean="0">
                <a:solidFill>
                  <a:schemeClr val="tx2"/>
                </a:solidFill>
              </a:rPr>
              <a:t>Fishway</a:t>
            </a:r>
            <a:r>
              <a:rPr lang="en-US" sz="900" dirty="0" smtClean="0">
                <a:solidFill>
                  <a:schemeClr val="tx2"/>
                </a:solidFill>
              </a:rPr>
              <a:t> - Deploy </a:t>
            </a:r>
            <a:r>
              <a:rPr lang="en-US" sz="900" dirty="0" err="1" smtClean="0">
                <a:solidFill>
                  <a:schemeClr val="tx2"/>
                </a:solidFill>
              </a:rPr>
              <a:t>absorbant</a:t>
            </a:r>
            <a:r>
              <a:rPr lang="en-US" sz="900" dirty="0" smtClean="0">
                <a:solidFill>
                  <a:schemeClr val="tx2"/>
                </a:solidFill>
              </a:rPr>
              <a:t> boom inside permanent </a:t>
            </a:r>
            <a:r>
              <a:rPr lang="en-US" sz="900" dirty="0" smtClean="0">
                <a:solidFill>
                  <a:schemeClr val="tx2"/>
                </a:solidFill>
              </a:rPr>
              <a:t>boom (2 </a:t>
            </a:r>
            <a:r>
              <a:rPr lang="en-US" sz="900" dirty="0" err="1" smtClean="0">
                <a:solidFill>
                  <a:schemeClr val="tx2"/>
                </a:solidFill>
              </a:rPr>
              <a:t>hrs</a:t>
            </a:r>
            <a:r>
              <a:rPr lang="en-US" sz="900" dirty="0" smtClean="0">
                <a:solidFill>
                  <a:schemeClr val="tx2"/>
                </a:solidFill>
              </a:rPr>
              <a:t>), </a:t>
            </a:r>
            <a:r>
              <a:rPr lang="en-US" sz="900" dirty="0" smtClean="0">
                <a:solidFill>
                  <a:schemeClr val="tx2"/>
                </a:solidFill>
              </a:rPr>
              <a:t>close 159 </a:t>
            </a:r>
            <a:r>
              <a:rPr lang="en-US" sz="900" dirty="0" smtClean="0">
                <a:solidFill>
                  <a:schemeClr val="tx2"/>
                </a:solidFill>
              </a:rPr>
              <a:t>weir (30 min), </a:t>
            </a:r>
            <a:r>
              <a:rPr lang="en-US" sz="900" dirty="0" smtClean="0">
                <a:solidFill>
                  <a:schemeClr val="tx2"/>
                </a:solidFill>
              </a:rPr>
              <a:t>monitor, partial close bulkhead </a:t>
            </a:r>
            <a:r>
              <a:rPr lang="en-US" sz="900" dirty="0" smtClean="0">
                <a:solidFill>
                  <a:schemeClr val="tx2"/>
                </a:solidFill>
              </a:rPr>
              <a:t>(2 – 8 hours) if </a:t>
            </a:r>
            <a:r>
              <a:rPr lang="en-US" sz="900" dirty="0" smtClean="0">
                <a:solidFill>
                  <a:schemeClr val="tx2"/>
                </a:solidFill>
              </a:rPr>
              <a:t>needed, full close bulkhead if needed</a:t>
            </a:r>
            <a:endParaRPr lang="en-US" sz="9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53200" y="2057400"/>
            <a:ext cx="3810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62400" y="16002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Sluiceway </a:t>
            </a:r>
            <a:r>
              <a:rPr lang="en-US" sz="900" dirty="0" smtClean="0">
                <a:solidFill>
                  <a:schemeClr val="tx2"/>
                </a:solidFill>
              </a:rPr>
              <a:t>closure (30 min) </a:t>
            </a:r>
            <a:r>
              <a:rPr lang="en-US" sz="900" dirty="0" smtClean="0">
                <a:solidFill>
                  <a:schemeClr val="tx2"/>
                </a:solidFill>
              </a:rPr>
              <a:t>if needed. Powerhouse unit </a:t>
            </a:r>
            <a:r>
              <a:rPr lang="en-US" sz="900" dirty="0" err="1" smtClean="0">
                <a:solidFill>
                  <a:schemeClr val="tx2"/>
                </a:solidFill>
              </a:rPr>
              <a:t>prioirity</a:t>
            </a:r>
            <a:r>
              <a:rPr lang="en-US" sz="900" dirty="0" smtClean="0">
                <a:solidFill>
                  <a:schemeClr val="tx2"/>
                </a:solidFill>
              </a:rPr>
              <a:t> adjust </a:t>
            </a:r>
            <a:r>
              <a:rPr lang="en-US" sz="900" dirty="0" smtClean="0">
                <a:solidFill>
                  <a:schemeClr val="tx2"/>
                </a:solidFill>
              </a:rPr>
              <a:t>(1 </a:t>
            </a:r>
            <a:r>
              <a:rPr lang="en-US" sz="900" dirty="0" err="1" smtClean="0">
                <a:solidFill>
                  <a:schemeClr val="tx2"/>
                </a:solidFill>
              </a:rPr>
              <a:t>hr</a:t>
            </a:r>
            <a:r>
              <a:rPr lang="en-US" sz="900" dirty="0" smtClean="0">
                <a:solidFill>
                  <a:schemeClr val="tx2"/>
                </a:solidFill>
              </a:rPr>
              <a:t>) as </a:t>
            </a:r>
            <a:r>
              <a:rPr lang="en-US" sz="900" dirty="0" smtClean="0">
                <a:solidFill>
                  <a:schemeClr val="tx2"/>
                </a:solidFill>
              </a:rPr>
              <a:t>directed from unified command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5434" y="4520386"/>
            <a:ext cx="914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Spillway –Monitor entrainment, reduce or close </a:t>
            </a:r>
            <a:r>
              <a:rPr lang="en-US" sz="900" dirty="0" smtClean="0">
                <a:solidFill>
                  <a:schemeClr val="tx2"/>
                </a:solidFill>
              </a:rPr>
              <a:t>spill (30 min) </a:t>
            </a:r>
            <a:r>
              <a:rPr lang="en-US" sz="900" dirty="0" smtClean="0">
                <a:solidFill>
                  <a:schemeClr val="tx2"/>
                </a:solidFill>
              </a:rPr>
              <a:t>as directed by unified command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2133600"/>
            <a:ext cx="10668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2"/>
                </a:solidFill>
              </a:rPr>
              <a:t>North </a:t>
            </a:r>
            <a:r>
              <a:rPr lang="en-US" sz="900" dirty="0" err="1" smtClean="0">
                <a:solidFill>
                  <a:schemeClr val="tx2"/>
                </a:solidFill>
              </a:rPr>
              <a:t>Fishway</a:t>
            </a:r>
            <a:r>
              <a:rPr lang="en-US" sz="900" dirty="0" smtClean="0">
                <a:solidFill>
                  <a:schemeClr val="tx2"/>
                </a:solidFill>
              </a:rPr>
              <a:t>-Deploy boom </a:t>
            </a:r>
            <a:r>
              <a:rPr lang="en-US" sz="900" dirty="0" smtClean="0">
                <a:solidFill>
                  <a:schemeClr val="tx2"/>
                </a:solidFill>
              </a:rPr>
              <a:t>PUD intake (3 </a:t>
            </a:r>
            <a:r>
              <a:rPr lang="en-US" sz="900" dirty="0" err="1" smtClean="0">
                <a:solidFill>
                  <a:schemeClr val="tx2"/>
                </a:solidFill>
              </a:rPr>
              <a:t>hrs</a:t>
            </a:r>
            <a:r>
              <a:rPr lang="en-US" sz="900" dirty="0" smtClean="0">
                <a:solidFill>
                  <a:schemeClr val="tx2"/>
                </a:solidFill>
              </a:rPr>
              <a:t>), </a:t>
            </a:r>
            <a:r>
              <a:rPr lang="en-US" sz="900" dirty="0" smtClean="0">
                <a:solidFill>
                  <a:schemeClr val="tx2"/>
                </a:solidFill>
              </a:rPr>
              <a:t>monitor, partial close </a:t>
            </a:r>
            <a:r>
              <a:rPr lang="en-US" sz="900" dirty="0" smtClean="0">
                <a:solidFill>
                  <a:schemeClr val="tx2"/>
                </a:solidFill>
              </a:rPr>
              <a:t>bulkhead (2-8 </a:t>
            </a:r>
            <a:r>
              <a:rPr lang="en-US" sz="900" dirty="0" err="1" smtClean="0">
                <a:solidFill>
                  <a:schemeClr val="tx2"/>
                </a:solidFill>
              </a:rPr>
              <a:t>hrs</a:t>
            </a:r>
            <a:r>
              <a:rPr lang="en-US" sz="900" smtClean="0">
                <a:solidFill>
                  <a:schemeClr val="tx2"/>
                </a:solidFill>
              </a:rPr>
              <a:t>), </a:t>
            </a:r>
            <a:r>
              <a:rPr lang="en-US" sz="900" dirty="0" smtClean="0">
                <a:solidFill>
                  <a:schemeClr val="tx2"/>
                </a:solidFill>
              </a:rPr>
              <a:t>full close bulkhead if needed</a:t>
            </a:r>
            <a:r>
              <a:rPr lang="en-US" sz="900" dirty="0" smtClean="0"/>
              <a:t>.</a:t>
            </a:r>
            <a:endParaRPr lang="en-US" sz="9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0" y="2286000"/>
            <a:ext cx="2286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43200" y="4191000"/>
            <a:ext cx="381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5000" y="2895600"/>
            <a:ext cx="4572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24600" y="2133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324600" y="20574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7000" y="20574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0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 Flow Elevations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38300"/>
            <a:ext cx="8763000" cy="4114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239000" y="2209800"/>
            <a:ext cx="1295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East </a:t>
            </a:r>
            <a:r>
              <a:rPr lang="en-US" sz="800" dirty="0" err="1" smtClean="0">
                <a:solidFill>
                  <a:schemeClr val="tx1"/>
                </a:solidFill>
              </a:rPr>
              <a:t>Fishladder</a:t>
            </a:r>
            <a:r>
              <a:rPr lang="en-US" sz="800" dirty="0" smtClean="0">
                <a:solidFill>
                  <a:schemeClr val="tx1"/>
                </a:solidFill>
              </a:rPr>
              <a:t> - surface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1905000"/>
            <a:ext cx="76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Turbine Units – roof of intake el 134’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1000" y="26670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Sluiceway  surface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9000" y="3505200"/>
            <a:ext cx="685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Spillway crest el 121’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26888" y="2438400"/>
            <a:ext cx="914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Navlock</a:t>
            </a:r>
            <a:r>
              <a:rPr lang="en-US" sz="800" dirty="0" smtClean="0">
                <a:solidFill>
                  <a:schemeClr val="tx1"/>
                </a:solidFill>
              </a:rPr>
              <a:t> Intake -surface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3048000"/>
            <a:ext cx="1219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North </a:t>
            </a:r>
            <a:r>
              <a:rPr lang="en-US" sz="800" dirty="0" err="1" smtClean="0">
                <a:solidFill>
                  <a:schemeClr val="tx1"/>
                </a:solidFill>
              </a:rPr>
              <a:t>Fishladder</a:t>
            </a:r>
            <a:r>
              <a:rPr lang="en-US" sz="800" dirty="0" smtClean="0">
                <a:solidFill>
                  <a:schemeClr val="tx1"/>
                </a:solidFill>
              </a:rPr>
              <a:t> and PUD - surface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29400" y="22098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10200" y="2438400"/>
            <a:ext cx="152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3124200"/>
            <a:ext cx="1524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124200" y="3505200"/>
            <a:ext cx="3048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38400" y="2895600"/>
            <a:ext cx="345688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81200" y="3276600"/>
            <a:ext cx="4572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622288" y="2057400"/>
            <a:ext cx="110211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schemeClr val="tx1"/>
                </a:solidFill>
              </a:rPr>
              <a:t>Forebay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</a:rPr>
              <a:t>Avg</a:t>
            </a:r>
            <a:r>
              <a:rPr lang="en-US" sz="800" dirty="0" smtClean="0">
                <a:solidFill>
                  <a:schemeClr val="tx1"/>
                </a:solidFill>
              </a:rPr>
              <a:t> el 158.5 - 159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28"/>
      </p:ext>
    </p:extLst>
  </p:cSld>
  <p:clrMapOvr>
    <a:masterClrMapping/>
  </p:clrMapOvr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91</TotalTime>
  <Words>368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Wingdings</vt:lpstr>
      <vt:lpstr>Wingdings 3</vt:lpstr>
      <vt:lpstr>PPT_Master_Slide_Template</vt:lpstr>
      <vt:lpstr>Slide Master</vt:lpstr>
      <vt:lpstr>The Dalles Dam Oil Spill Plan</vt:lpstr>
      <vt:lpstr>Spill Prevention, Control and Countermeasure Plan (SPCC)</vt:lpstr>
      <vt:lpstr>Oil Accountability Program</vt:lpstr>
      <vt:lpstr>Spill Response Team</vt:lpstr>
      <vt:lpstr>Fishladder Exit Permanent Boom</vt:lpstr>
      <vt:lpstr>External Oil Spill Potential Response</vt:lpstr>
      <vt:lpstr>Intake Flow Elevations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g2oddrpc</cp:lastModifiedBy>
  <cp:revision>28</cp:revision>
  <dcterms:created xsi:type="dcterms:W3CDTF">2009-08-07T22:07:09Z</dcterms:created>
  <dcterms:modified xsi:type="dcterms:W3CDTF">2016-09-01T21:06:41Z</dcterms:modified>
</cp:coreProperties>
</file>